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70" r:id="rId4"/>
    <p:sldId id="266" r:id="rId5"/>
    <p:sldId id="267" r:id="rId6"/>
    <p:sldId id="333" r:id="rId7"/>
    <p:sldId id="334" r:id="rId8"/>
    <p:sldId id="257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268" r:id="rId18"/>
    <p:sldId id="343" r:id="rId19"/>
    <p:sldId id="344" r:id="rId20"/>
    <p:sldId id="265" r:id="rId21"/>
  </p:sldIdLst>
  <p:sldSz cx="18288000" cy="10287000"/>
  <p:notesSz cx="6858000" cy="9144000"/>
  <p:embeddedFontLst>
    <p:embeddedFont>
      <p:font typeface="LG스마트체 SemiBold" panose="020B0600000101010101" pitchFamily="50" charset="-127"/>
      <p:bold r:id="rId23"/>
    </p:embeddedFont>
    <p:embeddedFont>
      <p:font typeface="LG스마트체2.0 Regular" panose="020B0600000101010101" pitchFamily="50" charset="-127"/>
      <p:regular r:id="rId24"/>
    </p:embeddedFont>
    <p:embeddedFont>
      <p:font typeface="Assistant" panose="020B0604020202020204" charset="-79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artel Heavy" panose="020B0604020202020204" charset="0"/>
      <p:regular r:id="rId31"/>
    </p:embeddedFont>
    <p:embeddedFont>
      <p:font typeface="LG스마트체2.0 SemiBold" panose="020B0600000101010101" pitchFamily="50" charset="-127"/>
      <p:bold r:id="rId32"/>
    </p:embeddedFont>
    <p:embeddedFont>
      <p:font typeface="Assistant Semi-Bold" panose="020B0604020202020204" charset="-79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LG스마트체 Regular" panose="020B0600000101010101" pitchFamily="50" charset="-127"/>
      <p:regular r:id="rId36"/>
    </p:embeddedFont>
    <p:embeddedFont>
      <p:font typeface="DM Sans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936" y="1104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22" d="100"/>
          <a:sy n="122" d="100"/>
        </p:scale>
        <p:origin x="2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F07D-5B32-4089-8C5F-897A2E5AE668}" type="datetimeFigureOut">
              <a:rPr lang="ko-KR" altLang="en-US" smtClean="0"/>
              <a:t>2024-06-18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7CF0B-59E3-46AB-A2FF-8BB05F17B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1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68CA5-E89E-41DB-9882-46AD0805B7C3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F79A-6258-455E-AA66-EDFE58C55E79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E27-A43D-4CE0-AAA4-3F4C4AEE016A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59D4-7B81-4BC5-9159-F0D3DD128A60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5A70-971D-4AC4-9736-28264A670E03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A4C5-6785-4566-A16B-B75FAAEDDED0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E78D-9EF2-4135-88FE-FB3682E54612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032E-64BC-46AE-BCB5-F3D1319EAEBB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 userDrawn="1"/>
        </p:nvGrpSpPr>
        <p:grpSpPr>
          <a:xfrm>
            <a:off x="17384834" y="9410700"/>
            <a:ext cx="903166" cy="876300"/>
            <a:chOff x="0" y="0"/>
            <a:chExt cx="523379" cy="507811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369A0-64F6-4745-B2CE-8962BEE585E7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78200" y="9666287"/>
            <a:ext cx="21336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altLang="ko-KR" dirty="0" smtClean="0"/>
              <a:t>/62</a:t>
            </a:r>
            <a:endParaRPr lang="en-US" dirty="0"/>
          </a:p>
        </p:txBody>
      </p:sp>
      <p:sp>
        <p:nvSpPr>
          <p:cNvPr id="5" name="이등변 삼각형 4"/>
          <p:cNvSpPr/>
          <p:nvPr userDrawn="1"/>
        </p:nvSpPr>
        <p:spPr>
          <a:xfrm>
            <a:off x="12746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hooniee.lee\AppData\Local\Temp\SNAGHTML249cab1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4" y="78829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/>
          <p:cNvSpPr/>
          <p:nvPr userDrawn="1"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6"/>
          <p:cNvSpPr/>
          <p:nvPr userDrawn="1"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7"/>
          <p:cNvSpPr/>
          <p:nvPr userDrawn="1"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B08A6-CCA6-432B-A04B-2116A836FCDC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785C-534C-4074-918D-872290552F96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9D0C-EFA6-454C-9E1D-066B2AFCD9C9}" type="datetime1">
              <a:rPr lang="en-US" altLang="ko-KR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svg"/><Relationship Id="rId7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5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osose.org/docs/guides/core-topics/architecture/architecture-overview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251648" y="-1959334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2095499"/>
            <a:ext cx="1028700" cy="3712457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92200" y="6761649"/>
            <a:ext cx="2837167" cy="55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1"/>
              </a:lnSpc>
            </a:pPr>
            <a:r>
              <a:rPr lang="en-US" altLang="ko-KR" sz="3215" dirty="0" smtClean="0">
                <a:solidFill>
                  <a:srgbClr val="000000"/>
                </a:solidFill>
                <a:latin typeface="Assistant Semi-Bold"/>
              </a:rPr>
              <a:t>LG</a:t>
            </a:r>
            <a:r>
              <a:rPr lang="ko-KR" altLang="en-US" sz="3215" dirty="0" smtClean="0">
                <a:solidFill>
                  <a:srgbClr val="000000"/>
                </a:solidFill>
                <a:latin typeface="Assistant Semi-Bold"/>
              </a:rPr>
              <a:t>전자 오재덕</a:t>
            </a:r>
            <a:endParaRPr lang="en-US" sz="3215" dirty="0">
              <a:solidFill>
                <a:srgbClr val="000000"/>
              </a:solidFill>
              <a:latin typeface="Assistant Semi-Bold"/>
            </a:endParaRPr>
          </a:p>
        </p:txBody>
      </p:sp>
      <p:sp>
        <p:nvSpPr>
          <p:cNvPr id="13" name="AutoShape 13"/>
          <p:cNvSpPr/>
          <p:nvPr/>
        </p:nvSpPr>
        <p:spPr>
          <a:xfrm rot="3487">
            <a:off x="914397" y="7111155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그룹 18"/>
          <p:cNvGrpSpPr/>
          <p:nvPr/>
        </p:nvGrpSpPr>
        <p:grpSpPr>
          <a:xfrm>
            <a:off x="1554530" y="2029500"/>
            <a:ext cx="5989270" cy="5400000"/>
            <a:chOff x="2133656" y="2530076"/>
            <a:chExt cx="5989270" cy="5400000"/>
          </a:xfrm>
        </p:grpSpPr>
        <p:sp>
          <p:nvSpPr>
            <p:cNvPr id="20" name="AutoShape 13"/>
            <p:cNvSpPr/>
            <p:nvPr/>
          </p:nvSpPr>
          <p:spPr>
            <a:xfrm rot="3487" flipV="1">
              <a:off x="2133656" y="7519905"/>
              <a:ext cx="5714921" cy="15654"/>
            </a:xfrm>
            <a:prstGeom prst="line">
              <a:avLst/>
            </a:prstGeom>
            <a:ln w="38100" cap="flat">
              <a:solidFill>
                <a:srgbClr val="243E4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1" name="Picture 2" descr="File:LG Beanbird.png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926" y="2530076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 descr="C:\Users\hooniee.lee\AppData\Local\Temp\SNAGHTML3d4df61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30" y="4160847"/>
            <a:ext cx="343037" cy="2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0"/>
          <p:cNvSpPr txBox="1"/>
          <p:nvPr/>
        </p:nvSpPr>
        <p:spPr>
          <a:xfrm>
            <a:off x="10482454" y="4446592"/>
            <a:ext cx="63627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6500" b="1" dirty="0" smtClean="0">
                <a:solidFill>
                  <a:srgbClr val="00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Architecture </a:t>
            </a:r>
            <a:endParaRPr lang="en-US" altLang="ko-KR" sz="6500" b="1" dirty="0" smtClean="0">
              <a:solidFill>
                <a:srgbClr val="000000"/>
              </a:solidFill>
              <a:latin typeface="LG스마트체2.0 SemiBold" panose="020B0600000101010101" pitchFamily="50" charset="-127"/>
              <a:ea typeface="LG스마트체2.0 SemiBold" panose="020B0600000101010101" pitchFamily="50" charset="-127"/>
            </a:endParaRPr>
          </a:p>
        </p:txBody>
      </p:sp>
      <p:pic>
        <p:nvPicPr>
          <p:cNvPr id="24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776" y="3006006"/>
            <a:ext cx="3752219" cy="13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LSM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/>
              <a:t>운영체제의 화면 구성</a:t>
            </a:r>
            <a:endParaRPr lang="ko-KR" altLang="en-US" sz="20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693463"/>
            <a:ext cx="6358519" cy="458297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760" y="4967266"/>
            <a:ext cx="4929704" cy="10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0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LSM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 smtClean="0"/>
              <a:t>렌더링</a:t>
            </a:r>
            <a:r>
              <a:rPr lang="ko-KR" altLang="en-US" sz="2000" dirty="0" smtClean="0"/>
              <a:t> 구조</a:t>
            </a:r>
            <a:endParaRPr lang="ko-KR" altLang="en-US" sz="2000" dirty="0"/>
          </a:p>
        </p:txBody>
      </p:sp>
      <p:sp>
        <p:nvSpPr>
          <p:cNvPr id="12" name="직사각형 11"/>
          <p:cNvSpPr/>
          <p:nvPr/>
        </p:nvSpPr>
        <p:spPr>
          <a:xfrm>
            <a:off x="3352800" y="3907166"/>
            <a:ext cx="8889895" cy="1427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FullscreenView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전체 화면으로 실행하는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앱을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위한 기본 타입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OverlayView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일부 화면을 사용하는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앱을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위한 타입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Toast 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알림을 표시하기 위한 타입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5884062"/>
            <a:ext cx="5943600" cy="33420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142" y="5942052"/>
            <a:ext cx="6847488" cy="32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LSM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Surface </a:t>
            </a:r>
            <a:r>
              <a:rPr lang="ko-KR" altLang="en-US" sz="2000" dirty="0" smtClean="0"/>
              <a:t>생명 주기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3505200" y="3669743"/>
            <a:ext cx="8889895" cy="1888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Create 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객체는 생성되었지만 버퍼는 할당되지 않은 상태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Map 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첫 프레임을 그리는 단계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Unmap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–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앱이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Background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동작하는 단계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컴포지터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버퍼를 비움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Destroy –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버퍼까지 비움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5894526"/>
            <a:ext cx="3407400" cy="339155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338" y="6210300"/>
            <a:ext cx="6172200" cy="26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5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LSM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802434" y="5657276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Event </a:t>
            </a:r>
            <a:r>
              <a:rPr lang="ko-KR" altLang="en-US" sz="2000" dirty="0" smtClean="0"/>
              <a:t>처리</a:t>
            </a:r>
            <a:endParaRPr lang="ko-KR" altLang="en-US" sz="2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223" y="1638300"/>
            <a:ext cx="6786577" cy="773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0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SAM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SAM</a:t>
            </a:r>
            <a:r>
              <a:rPr lang="ko-KR" altLang="en-US" sz="2000" dirty="0" smtClean="0"/>
              <a:t>의 역할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819601" y="4139419"/>
            <a:ext cx="57314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정보 관리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설치된 </a:t>
            </a:r>
            <a:r>
              <a:rPr lang="ko-KR" altLang="en-US" sz="2000" dirty="0" err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앱의</a:t>
            </a:r>
            <a:r>
              <a:rPr lang="ko-KR" altLang="en-US" sz="20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20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metadata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파일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appinfo.json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을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20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읽어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ko-KR" altLang="en-US" sz="20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정보를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관리</a:t>
            </a:r>
            <a:endParaRPr lang="en-US" altLang="ko-KR" sz="2000" dirty="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Launch Point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관리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앱을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실행하는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Shortcut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인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Launch Point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관리</a:t>
            </a:r>
            <a:endParaRPr lang="en-US" altLang="ko-KR" sz="2000" dirty="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생명주기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LifeCycle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)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관리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실행과 종료 요청을 처리하며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현재 실행중인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목록을 출력</a:t>
            </a:r>
            <a:endParaRPr lang="en-US" altLang="ko-KR" sz="2000" dirty="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설치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/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제거 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–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설치와 제거 요청을 처리</a:t>
            </a:r>
            <a:r>
              <a:rPr lang="en-US" altLang="ko-KR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, </a:t>
            </a:r>
            <a:r>
              <a:rPr lang="ko-KR" altLang="en-US" sz="2000" dirty="0" err="1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업데이트 정보 확인</a:t>
            </a:r>
            <a:endParaRPr lang="en-US" altLang="ko-KR" sz="2000" dirty="0" smtClean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882" y="4000500"/>
            <a:ext cx="8991600" cy="407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5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WAM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WAM</a:t>
            </a:r>
            <a:r>
              <a:rPr lang="ko-KR" altLang="en-US" sz="2000" dirty="0" smtClean="0"/>
              <a:t>의 역할</a:t>
            </a:r>
            <a:endParaRPr lang="ko-KR" altLang="en-US" sz="2000" dirty="0"/>
          </a:p>
        </p:txBody>
      </p:sp>
      <p:sp>
        <p:nvSpPr>
          <p:cNvPr id="14" name="직사각형 13"/>
          <p:cNvSpPr/>
          <p:nvPr/>
        </p:nvSpPr>
        <p:spPr>
          <a:xfrm>
            <a:off x="2819601" y="4139419"/>
            <a:ext cx="5731467" cy="4197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실행 및 종료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실행 및 종료를 위한 인터페이스 제공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CPU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최적화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상태를 기반으로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CPU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최적화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복구 관리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앱이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무응답 상태에 빠지면 복구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권한 관리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권한에 따라 시스템 자원에 대한 접근 제어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메모리 부족 대응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메모리 부족 상황에 대응하기 위한 인터페이스 제공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1" name="내용 개체 틀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6731" y="3754901"/>
            <a:ext cx="5486400" cy="52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3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WAM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179551" y="5652265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 smtClean="0"/>
              <a:t>앱의</a:t>
            </a:r>
            <a:r>
              <a:rPr lang="ko-KR" altLang="en-US" sz="2000" dirty="0" smtClean="0"/>
              <a:t> 생명주기</a:t>
            </a:r>
            <a:endParaRPr lang="ko-KR" altLang="en-US" sz="2000" dirty="0"/>
          </a:p>
        </p:txBody>
      </p:sp>
      <p:pic>
        <p:nvPicPr>
          <p:cNvPr id="12" name="Picture 2" descr="https://www.webosose.org/images/docs/guides/core-topics/app-management/webos-ose-web-app-lifecycle-201803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071" y="2903204"/>
            <a:ext cx="7484129" cy="589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01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 Runtime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7836" y="3118695"/>
            <a:ext cx="3561219" cy="1883206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7009794" y="6091507"/>
            <a:ext cx="6174459" cy="3574779"/>
            <a:chOff x="2921932" y="3420044"/>
            <a:chExt cx="4941901" cy="2930849"/>
          </a:xfrm>
        </p:grpSpPr>
        <p:pic>
          <p:nvPicPr>
            <p:cNvPr id="19" name="Shape 16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2921932" y="3420044"/>
              <a:ext cx="4941901" cy="2930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2978040" y="3900119"/>
              <a:ext cx="4829686" cy="24210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3399" y="3118694"/>
            <a:ext cx="3366625" cy="188320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68200" y="3118694"/>
            <a:ext cx="3388001" cy="1883206"/>
          </a:xfrm>
          <a:prstGeom prst="rect">
            <a:avLst/>
          </a:prstGeom>
        </p:spPr>
      </p:pic>
      <p:cxnSp>
        <p:nvCxnSpPr>
          <p:cNvPr id="23" name="직선 연결선 22"/>
          <p:cNvCxnSpPr>
            <a:stCxn id="17" idx="2"/>
          </p:cNvCxnSpPr>
          <p:nvPr/>
        </p:nvCxnSpPr>
        <p:spPr>
          <a:xfrm>
            <a:off x="6108446" y="5001901"/>
            <a:ext cx="1850711" cy="22751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21" idx="2"/>
          </p:cNvCxnSpPr>
          <p:nvPr/>
        </p:nvCxnSpPr>
        <p:spPr>
          <a:xfrm>
            <a:off x="9836712" y="5001900"/>
            <a:ext cx="260311" cy="2275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22" idx="2"/>
          </p:cNvCxnSpPr>
          <p:nvPr/>
        </p:nvCxnSpPr>
        <p:spPr>
          <a:xfrm flipH="1">
            <a:off x="12027844" y="5001900"/>
            <a:ext cx="1934357" cy="22752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09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DB8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6" name="Picture 2" descr="Level DB Benchmark Result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86" y="6278014"/>
            <a:ext cx="4867089" cy="244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26"/>
          <p:cNvSpPr/>
          <p:nvPr/>
        </p:nvSpPr>
        <p:spPr>
          <a:xfrm>
            <a:off x="4845654" y="6603636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App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998054" y="6714515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App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150454" y="6825394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App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841008" y="7908713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Service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98054" y="8014215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Service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155100" y="8119717"/>
            <a:ext cx="1482322" cy="51577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Service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3" name="원통 32"/>
          <p:cNvSpPr/>
          <p:nvPr/>
        </p:nvSpPr>
        <p:spPr>
          <a:xfrm>
            <a:off x="8330820" y="7793563"/>
            <a:ext cx="946484" cy="930934"/>
          </a:xfrm>
          <a:prstGeom prst="can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leveldb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cxnSp>
        <p:nvCxnSpPr>
          <p:cNvPr id="34" name="직선 화살표 연결선 33"/>
          <p:cNvCxnSpPr>
            <a:stCxn id="29" idx="3"/>
          </p:cNvCxnSpPr>
          <p:nvPr/>
        </p:nvCxnSpPr>
        <p:spPr>
          <a:xfrm>
            <a:off x="6632776" y="7083282"/>
            <a:ext cx="1673024" cy="308926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5" name="직선 화살표 연결선 34"/>
          <p:cNvCxnSpPr>
            <a:stCxn id="32" idx="3"/>
          </p:cNvCxnSpPr>
          <p:nvPr/>
        </p:nvCxnSpPr>
        <p:spPr>
          <a:xfrm flipV="1">
            <a:off x="6637422" y="7652538"/>
            <a:ext cx="1668378" cy="725067"/>
          </a:xfrm>
          <a:prstGeom prst="straightConnector1">
            <a:avLst/>
          </a:prstGeom>
          <a:noFill/>
          <a:ln w="635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6" name="모서리가 둥근 직사각형 35"/>
          <p:cNvSpPr/>
          <p:nvPr/>
        </p:nvSpPr>
        <p:spPr>
          <a:xfrm>
            <a:off x="7081929" y="6581150"/>
            <a:ext cx="501977" cy="194884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vert="eaVert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Luna Bus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7" name="모서리가 둥근 직사각형 36"/>
          <p:cNvSpPr/>
          <p:nvPr/>
        </p:nvSpPr>
        <p:spPr>
          <a:xfrm>
            <a:off x="8305800" y="7271828"/>
            <a:ext cx="958003" cy="51577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G스마트체 Regular"/>
                <a:ea typeface="LG스마트체 Regular"/>
                <a:cs typeface="+mn-cs"/>
              </a:rPr>
              <a:t>db8</a:t>
            </a: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G스마트체 Regular"/>
              <a:ea typeface="LG스마트체 Regular"/>
              <a:cs typeface="+mn-cs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492669" y="2537783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DB8 </a:t>
            </a:r>
            <a:r>
              <a:rPr lang="ko-KR" altLang="en-US" sz="2000" dirty="0" smtClean="0"/>
              <a:t>특징</a:t>
            </a:r>
            <a:endParaRPr lang="ko-KR" altLang="en-US" sz="2000" dirty="0"/>
          </a:p>
        </p:txBody>
      </p:sp>
      <p:sp>
        <p:nvSpPr>
          <p:cNvPr id="39" name="직사각형 38"/>
          <p:cNvSpPr/>
          <p:nvPr/>
        </p:nvSpPr>
        <p:spPr>
          <a:xfrm>
            <a:off x="4687766" y="3419089"/>
            <a:ext cx="8889895" cy="235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빠르고 가벼운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Key-value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기반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DB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CPU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최적화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상태를 기반으로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CPU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최적화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복구 관리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앱이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무응답 상태에 빠지면 복구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권한 관리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앱의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권한에 따라 시스템 자원에 대한 접근 제어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메모리 부족 대응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메모리 부족 상황에 대응하기 위한 인터페이스 제공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233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JS Service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2467120" y="5652265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Node </a:t>
            </a:r>
            <a:r>
              <a:rPr lang="ko-KR" altLang="en-US" sz="2000" dirty="0" smtClean="0"/>
              <a:t>기반의 </a:t>
            </a:r>
            <a:r>
              <a:rPr lang="en-US" altLang="ko-KR" sz="2000" dirty="0" smtClean="0"/>
              <a:t>JS Service</a:t>
            </a:r>
            <a:endParaRPr lang="ko-KR" altLang="en-US" sz="2000" dirty="0"/>
          </a:p>
        </p:txBody>
      </p:sp>
      <p:sp>
        <p:nvSpPr>
          <p:cNvPr id="25" name="TextBox 159"/>
          <p:cNvSpPr txBox="1">
            <a:spLocks noChangeArrowheads="1"/>
          </p:cNvSpPr>
          <p:nvPr/>
        </p:nvSpPr>
        <p:spPr bwMode="auto">
          <a:xfrm>
            <a:off x="7848600" y="4908167"/>
            <a:ext cx="3623639" cy="2504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/>
            <a:tailEnd/>
          </a:ln>
          <a:effectLst/>
        </p:spPr>
        <p:txBody>
          <a:bodyPr anchor="ctr" anchorCtr="1"/>
          <a:lstStyle/>
          <a:p>
            <a:pPr algn="ctr" latinLnBrk="0">
              <a:defRPr/>
            </a:pPr>
            <a:r>
              <a:rPr lang="en-US" altLang="ko-KR" sz="1600" b="1" kern="0" dirty="0">
                <a:latin typeface="+mn-ea"/>
                <a:cs typeface="Arial" panose="020B0604020202020204" pitchFamily="34" charset="0"/>
              </a:rPr>
              <a:t>Luna Bus</a:t>
            </a:r>
          </a:p>
        </p:txBody>
      </p:sp>
      <p:sp>
        <p:nvSpPr>
          <p:cNvPr id="40" name="TextBox 159"/>
          <p:cNvSpPr txBox="1">
            <a:spLocks noChangeArrowheads="1"/>
          </p:cNvSpPr>
          <p:nvPr/>
        </p:nvSpPr>
        <p:spPr bwMode="auto">
          <a:xfrm>
            <a:off x="7806880" y="5426711"/>
            <a:ext cx="1371268" cy="805172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/>
            <a:tailEnd/>
          </a:ln>
          <a:effectLst/>
        </p:spPr>
        <p:txBody>
          <a:bodyPr lIns="0" rIns="0" anchor="ctr" anchorCtr="1"/>
          <a:lstStyle>
            <a:defPPr>
              <a:defRPr lang="ko-KR"/>
            </a:defPPr>
            <a:lvl1pPr algn="ctr" latinLnBrk="0">
              <a:spcAft>
                <a:spcPts val="1200"/>
              </a:spcAft>
              <a:defRPr kumimoji="0" sz="1100">
                <a:latin typeface="Arial" pitchFamily="34" charset="0"/>
                <a:ea typeface="돋움" pitchFamily="50" charset="-127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sz="1600" b="1" kern="0" smtClean="0">
                <a:solidFill>
                  <a:sysClr val="windowText" lastClr="000000"/>
                </a:solidFill>
                <a:latin typeface="+mn-ea"/>
                <a:ea typeface="+mn-ea"/>
              </a:rPr>
              <a:t>SAM</a:t>
            </a:r>
            <a:endParaRPr lang="en-US" altLang="ko-KR" sz="1600" b="1" kern="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sp>
        <p:nvSpPr>
          <p:cNvPr id="41" name="TextBox 159"/>
          <p:cNvSpPr txBox="1">
            <a:spLocks noChangeArrowheads="1"/>
          </p:cNvSpPr>
          <p:nvPr/>
        </p:nvSpPr>
        <p:spPr bwMode="auto">
          <a:xfrm>
            <a:off x="7848600" y="4117842"/>
            <a:ext cx="1287828" cy="438788"/>
          </a:xfrm>
          <a:prstGeom prst="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/>
            <a:tailEnd/>
          </a:ln>
          <a:effectLst/>
        </p:spPr>
        <p:txBody>
          <a:bodyPr lIns="36000" rIns="36000" anchor="ctr" anchorCtr="1"/>
          <a:lstStyle>
            <a:defPPr>
              <a:defRPr lang="ko-KR"/>
            </a:defPPr>
            <a:lvl1pPr marR="0" lvl="0" indent="0" algn="ctr" fontAlgn="auto" latinLnBrk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 kumimoji="0" sz="1500" b="1" i="0" u="none" strike="noStrike" kern="0" cap="none" spc="0" normalizeH="0" baseline="0">
                <a:ln>
                  <a:noFill/>
                </a:ln>
                <a:solidFill>
                  <a:srgbClr val="A9072E"/>
                </a:solidFill>
                <a:effectLst/>
                <a:uLnTx/>
                <a:uFillTx/>
                <a:latin typeface="+mn-ea"/>
                <a:cs typeface="Arial" pitchFamily="34" charset="0"/>
              </a:defRPr>
            </a:lvl1pPr>
          </a:lstStyle>
          <a:p>
            <a:r>
              <a:rPr lang="en-US" altLang="ko-KR" sz="1600" dirty="0" smtClean="0">
                <a:solidFill>
                  <a:schemeClr val="tx1"/>
                </a:solidFill>
              </a:rPr>
              <a:t>LSM</a:t>
            </a:r>
            <a:endParaRPr lang="en-US" altLang="ko-KR" sz="1600" baseline="30000" dirty="0">
              <a:solidFill>
                <a:schemeClr val="tx1"/>
              </a:solidFill>
            </a:endParaRPr>
          </a:p>
        </p:txBody>
      </p:sp>
      <p:sp>
        <p:nvSpPr>
          <p:cNvPr id="42" name="TextBox 159"/>
          <p:cNvSpPr txBox="1">
            <a:spLocks noChangeArrowheads="1"/>
          </p:cNvSpPr>
          <p:nvPr/>
        </p:nvSpPr>
        <p:spPr bwMode="auto">
          <a:xfrm>
            <a:off x="10100971" y="4056900"/>
            <a:ext cx="1371268" cy="49973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/>
            <a:tailEnd/>
          </a:ln>
          <a:effectLst/>
        </p:spPr>
        <p:txBody>
          <a:bodyPr anchor="ctr" anchorCtr="1"/>
          <a:lstStyle>
            <a:defPPr>
              <a:defRPr lang="ko-KR"/>
            </a:defPPr>
            <a:lvl1pPr algn="ctr" latinLnBrk="0">
              <a:spcAft>
                <a:spcPts val="1200"/>
              </a:spcAft>
              <a:defRPr kumimoji="0" sz="1100">
                <a:latin typeface="Arial" pitchFamily="34" charset="0"/>
                <a:ea typeface="돋움" pitchFamily="50" charset="-127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 sz="1600" b="1" kern="0" smtClean="0">
                <a:solidFill>
                  <a:sysClr val="windowText" lastClr="000000"/>
                </a:solidFill>
                <a:latin typeface="+mn-ea"/>
                <a:ea typeface="+mn-ea"/>
              </a:rPr>
              <a:t>WAM</a:t>
            </a:r>
            <a:endParaRPr lang="en-US" altLang="ko-KR" sz="1600" b="1" kern="0" baseline="30000" dirty="0">
              <a:solidFill>
                <a:sysClr val="windowText" lastClr="000000"/>
              </a:solidFill>
              <a:latin typeface="+mn-ea"/>
              <a:ea typeface="+mn-ea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 flipV="1">
            <a:off x="8492514" y="5128686"/>
            <a:ext cx="11710" cy="3279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 flipV="1">
            <a:off x="8486659" y="4560747"/>
            <a:ext cx="11710" cy="3279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 flipV="1">
            <a:off x="10786605" y="4580172"/>
            <a:ext cx="11710" cy="3279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/>
          <p:cNvGrpSpPr/>
          <p:nvPr/>
        </p:nvGrpSpPr>
        <p:grpSpPr>
          <a:xfrm>
            <a:off x="12116153" y="5158656"/>
            <a:ext cx="3793908" cy="3256282"/>
            <a:chOff x="8172865" y="3234583"/>
            <a:chExt cx="3793908" cy="3256282"/>
          </a:xfrm>
        </p:grpSpPr>
        <p:pic>
          <p:nvPicPr>
            <p:cNvPr id="47" name="그림 4"/>
            <p:cNvPicPr/>
            <p:nvPr/>
          </p:nvPicPr>
          <p:blipFill>
            <a:blip r:embed="rId6"/>
            <a:stretch/>
          </p:blipFill>
          <p:spPr>
            <a:xfrm>
              <a:off x="8172865" y="3952712"/>
              <a:ext cx="3793908" cy="253815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48" name="TextBox 159"/>
            <p:cNvSpPr txBox="1">
              <a:spLocks noChangeArrowheads="1"/>
            </p:cNvSpPr>
            <p:nvPr/>
          </p:nvSpPr>
          <p:spPr bwMode="auto">
            <a:xfrm>
              <a:off x="8172865" y="3234583"/>
              <a:ext cx="3793908" cy="718129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headEnd/>
              <a:tailEnd/>
            </a:ln>
            <a:effectLst/>
          </p:spPr>
          <p:txBody>
            <a:bodyPr lIns="0" rIns="0" anchor="ctr" anchorCtr="1"/>
            <a:lstStyle>
              <a:defPPr>
                <a:defRPr lang="ko-KR"/>
              </a:defPPr>
              <a:lvl1pPr algn="ctr" latinLnBrk="0">
                <a:spcAft>
                  <a:spcPts val="1200"/>
                </a:spcAft>
                <a:defRPr kumimoji="0" sz="1100">
                  <a:latin typeface="Arial" pitchFamily="34" charset="0"/>
                  <a:ea typeface="돋움" pitchFamily="50" charset="-127"/>
                  <a:cs typeface="Arial" pitchFamily="34" charset="0"/>
                </a:defRPr>
              </a:lvl1pPr>
            </a:lstStyle>
            <a:p>
              <a:pPr>
                <a:defRPr/>
              </a:pPr>
              <a:r>
                <a:rPr lang="en-US" altLang="ko-KR" sz="1600" b="1" kern="0" smtClean="0">
                  <a:solidFill>
                    <a:sysClr val="windowText" lastClr="000000"/>
                  </a:solidFill>
                  <a:latin typeface="+mn-ea"/>
                  <a:ea typeface="+mn-ea"/>
                </a:rPr>
                <a:t>JS service</a:t>
              </a:r>
              <a:endParaRPr lang="en-US" altLang="ko-KR" sz="1600" b="1" kern="0" dirty="0">
                <a:solidFill>
                  <a:sysClr val="windowText" lastClr="000000"/>
                </a:solidFill>
                <a:latin typeface="+mn-ea"/>
                <a:ea typeface="+mn-ea"/>
              </a:endParaRPr>
            </a:p>
          </p:txBody>
        </p:sp>
      </p:grpSp>
      <p:cxnSp>
        <p:nvCxnSpPr>
          <p:cNvPr id="49" name="구부러진 연결선 48"/>
          <p:cNvCxnSpPr>
            <a:stCxn id="47" idx="1"/>
            <a:endCxn id="25" idx="2"/>
          </p:cNvCxnSpPr>
          <p:nvPr/>
        </p:nvCxnSpPr>
        <p:spPr>
          <a:xfrm rot="10800000">
            <a:off x="9660421" y="5158656"/>
            <a:ext cx="2455733" cy="1987206"/>
          </a:xfrm>
          <a:prstGeom prst="curvedConnector2">
            <a:avLst/>
          </a:prstGeom>
          <a:ln w="28575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/>
          <p:cNvGrpSpPr/>
          <p:nvPr/>
        </p:nvGrpSpPr>
        <p:grpSpPr>
          <a:xfrm>
            <a:off x="8213292" y="3645733"/>
            <a:ext cx="1355692" cy="471593"/>
            <a:chOff x="1125949" y="801287"/>
            <a:chExt cx="1355692" cy="471593"/>
          </a:xfrm>
        </p:grpSpPr>
        <p:cxnSp>
          <p:nvCxnSpPr>
            <p:cNvPr id="51" name="직선 연결선 50"/>
            <p:cNvCxnSpPr/>
            <p:nvPr/>
          </p:nvCxnSpPr>
          <p:spPr>
            <a:xfrm flipV="1">
              <a:off x="1125949" y="1061944"/>
              <a:ext cx="226140" cy="210936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243673" y="801287"/>
              <a:ext cx="1237968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accent1">
                      <a:lumMod val="75000"/>
                    </a:schemeClr>
                  </a:solidFill>
                </a:rPr>
                <a:t>Native Service</a:t>
              </a:r>
              <a:endParaRPr lang="ko-KR" altLang="en-US" sz="12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0735531" y="3578878"/>
            <a:ext cx="1355692" cy="471593"/>
            <a:chOff x="3648188" y="734432"/>
            <a:chExt cx="1355692" cy="471593"/>
          </a:xfrm>
        </p:grpSpPr>
        <p:cxnSp>
          <p:nvCxnSpPr>
            <p:cNvPr id="54" name="직선 연결선 53"/>
            <p:cNvCxnSpPr/>
            <p:nvPr/>
          </p:nvCxnSpPr>
          <p:spPr>
            <a:xfrm flipV="1">
              <a:off x="3648188" y="995089"/>
              <a:ext cx="226140" cy="210936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65912" y="734432"/>
              <a:ext cx="1237968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accent1">
                      <a:lumMod val="75000"/>
                    </a:schemeClr>
                  </a:solidFill>
                </a:rPr>
                <a:t>Native Service</a:t>
              </a:r>
              <a:endParaRPr lang="ko-KR" altLang="en-US" sz="12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400570" y="6246658"/>
            <a:ext cx="1237968" cy="450236"/>
            <a:chOff x="732018" y="2945772"/>
            <a:chExt cx="1237968" cy="450236"/>
          </a:xfrm>
        </p:grpSpPr>
        <p:cxnSp>
          <p:nvCxnSpPr>
            <p:cNvPr id="57" name="직선 연결선 56"/>
            <p:cNvCxnSpPr>
              <a:stCxn id="58" idx="0"/>
            </p:cNvCxnSpPr>
            <p:nvPr/>
          </p:nvCxnSpPr>
          <p:spPr>
            <a:xfrm flipV="1">
              <a:off x="1351002" y="2945772"/>
              <a:ext cx="450767" cy="173237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732018" y="3119009"/>
              <a:ext cx="1237968" cy="276999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smtClean="0">
                  <a:solidFill>
                    <a:schemeClr val="accent1">
                      <a:lumMod val="75000"/>
                    </a:schemeClr>
                  </a:solidFill>
                </a:rPr>
                <a:t>Native Service</a:t>
              </a:r>
              <a:endParaRPr lang="ko-KR" altLang="en-US" sz="1200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94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53674" y="3720393"/>
            <a:ext cx="9078932" cy="15645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7000" dirty="0" err="1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sz="7000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OSE </a:t>
            </a:r>
            <a:r>
              <a:rPr lang="ko-KR" altLang="en-US" sz="7000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아키텍처</a:t>
            </a:r>
            <a:endParaRPr lang="en-US" sz="7000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6700756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8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 </a:t>
            </a:r>
            <a:r>
              <a:rPr lang="en-US" altLang="ko-KR" sz="2800" dirty="0" err="1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webOS</a:t>
            </a:r>
            <a:r>
              <a:rPr lang="ko-KR" altLang="en-US" sz="2800" dirty="0"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를 구성하는 컴포넌트 들</a:t>
            </a:r>
            <a:endParaRPr lang="ko-KR" altLang="en-US" sz="2800" dirty="0">
              <a:latin typeface="LG스마트체2.0 Regular" panose="020B0600000101010101" pitchFamily="50" charset="-127"/>
              <a:ea typeface="LG스마트체2.0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1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059" cy="3310889"/>
            </a:xfrm>
            <a:custGeom>
              <a:avLst/>
              <a:gdLst/>
              <a:ahLst/>
              <a:cxnLst/>
              <a:rect l="l" t="t" r="r" b="b"/>
              <a:pathLst>
                <a:path w="1164059" h="331088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1510385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2475" y="3238040"/>
            <a:ext cx="7593140" cy="5315198"/>
          </a:xfrm>
          <a:custGeom>
            <a:avLst/>
            <a:gdLst/>
            <a:ahLst/>
            <a:cxnLst/>
            <a:rect l="l" t="t" r="r" b="b"/>
            <a:pathLst>
              <a:path w="7593140" h="5315198">
                <a:moveTo>
                  <a:pt x="0" y="0"/>
                </a:moveTo>
                <a:lnTo>
                  <a:pt x="7593140" y="0"/>
                </a:lnTo>
                <a:lnTo>
                  <a:pt x="7593140" y="5315199"/>
                </a:lnTo>
                <a:lnTo>
                  <a:pt x="0" y="531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90515" y="2164333"/>
            <a:ext cx="7039769" cy="179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>
                <a:solidFill>
                  <a:srgbClr val="000000"/>
                </a:solidFill>
                <a:latin typeface="Martel Heavy"/>
              </a:rPr>
              <a:t>Questions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76380" y="7764490"/>
            <a:ext cx="753904" cy="41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3"/>
              </a:lnSpc>
            </a:pPr>
            <a:r>
              <a:rPr lang="en-US" sz="2473">
                <a:solidFill>
                  <a:srgbClr val="000000"/>
                </a:solidFill>
                <a:latin typeface="Assistant Semi-Bold"/>
              </a:rPr>
              <a:t>Email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3784" y="8363198"/>
            <a:ext cx="3426500" cy="42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3"/>
              </a:lnSpc>
            </a:pPr>
            <a:r>
              <a:rPr lang="en-US" altLang="ko-KR" sz="2473" dirty="0" smtClean="0">
                <a:solidFill>
                  <a:srgbClr val="000000"/>
                </a:solidFill>
                <a:latin typeface="Assistant"/>
              </a:rPr>
              <a:t>nicky.oh@lge.com</a:t>
            </a:r>
            <a:endParaRPr lang="en-US" sz="2473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7" name="AutoShape 17"/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그룹 19"/>
          <p:cNvGrpSpPr/>
          <p:nvPr/>
        </p:nvGrpSpPr>
        <p:grpSpPr>
          <a:xfrm>
            <a:off x="4606427" y="2615036"/>
            <a:ext cx="3017470" cy="2580600"/>
            <a:chOff x="2133656" y="2530076"/>
            <a:chExt cx="5989270" cy="5400000"/>
          </a:xfrm>
        </p:grpSpPr>
        <p:sp>
          <p:nvSpPr>
            <p:cNvPr id="21" name="AutoShape 13"/>
            <p:cNvSpPr/>
            <p:nvPr/>
          </p:nvSpPr>
          <p:spPr>
            <a:xfrm rot="3487" flipV="1">
              <a:off x="2133656" y="7519905"/>
              <a:ext cx="5714921" cy="15654"/>
            </a:xfrm>
            <a:prstGeom prst="line">
              <a:avLst/>
            </a:prstGeom>
            <a:ln w="38100" cap="flat">
              <a:solidFill>
                <a:srgbClr val="243E4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2" name="Picture 2" descr="File:LG Beanbird.png - Wikipedi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926" y="2530076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69085" y="17907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err="1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OSE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로 살펴보는 구조</a:t>
            </a:r>
            <a:endParaRPr lang="ko-KR" alt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 smtClean="0"/>
              <a:t>/62</a:t>
            </a:r>
            <a:endParaRPr lang="en-US" dirty="0"/>
          </a:p>
        </p:txBody>
      </p:sp>
      <p:pic>
        <p:nvPicPr>
          <p:cNvPr id="11" name="Picture 2" descr="webOS OSE architecture diagram showing its layer stru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62169"/>
            <a:ext cx="7696200" cy="71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3677900" y="8953500"/>
            <a:ext cx="48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3"/>
              </a:rPr>
              <a:t>https://www.webosose.org/docs/guides/core-topics/architecture/architecture-overview/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756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14902827" y="2981483"/>
            <a:ext cx="4512899" cy="4488283"/>
          </a:xfrm>
          <a:custGeom>
            <a:avLst/>
            <a:gdLst/>
            <a:ahLst/>
            <a:cxnLst/>
            <a:rect l="l" t="t" r="r" b="b"/>
            <a:pathLst>
              <a:path w="4512899" h="4488283">
                <a:moveTo>
                  <a:pt x="0" y="0"/>
                </a:moveTo>
                <a:lnTo>
                  <a:pt x="4512899" y="0"/>
                </a:lnTo>
                <a:lnTo>
                  <a:pt x="4512899" y="4488283"/>
                </a:lnTo>
                <a:lnTo>
                  <a:pt x="0" y="4488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err="1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OSE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로 살펴보는 구조</a:t>
            </a:r>
            <a:endParaRPr lang="ko-KR" alt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 smtClean="0"/>
              <a:t>/80</a:t>
            </a:r>
            <a:endParaRPr 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523859"/>
            <a:ext cx="8042785" cy="574108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752600" y="5652265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Runtime View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err="1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OSE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로 살펴보는 구조</a:t>
            </a:r>
            <a:endParaRPr lang="ko-KR" alt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086100"/>
            <a:ext cx="13944600" cy="5582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SAM(System App Manager)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실행 및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Life cycle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목록 및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Launch Point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WAM(Web App Manager)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실행 및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Life cycle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SAM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에게 웹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관리를 위임 받음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LSM(Luna Surface Manager)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Window/Input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Graphic Compositor. Home, Volume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System UI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MM(Memory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Manager)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메모리 부족 시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종료 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AppinstallD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(App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Install Service) :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설치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삭제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업데이트 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uMS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(Universal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Media Server)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미디어들을 중재하는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브러커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미디어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앱에게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단일 인터페이스 제공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AudioD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오디오 입력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Mixing,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출력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Routing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등을 결정 하는 오디오 정책 결정자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Settings Service : Key=Value(JSON)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저장소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Settings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앱이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메뉴 항목 등 저장 됨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Comman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(Connection Manager)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오픈 소스 기반의 네트워크 장치 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네트워크 상태 정보 제공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Blink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Google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오픈 소스 기반의 웹 엔진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CP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포함한 모든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실행 됨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Qt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오픈 소스 기반의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Framework.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QML(</a:t>
            </a: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Qt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Meta Language) : QT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제공하는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Markup Language.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쉽게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앱을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개발 할 수 있는 높은 생산성 제공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1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err="1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OSE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로 살펴보는 구조</a:t>
            </a:r>
            <a:endParaRPr lang="ko-KR" alt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086100"/>
            <a:ext cx="13944600" cy="55821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BootM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(Boot Manager)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부팅 초기화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시컨스를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제어하고 부팅 모드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결정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Activity Manager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특정 조건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시간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네트워크 연결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포그라운드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등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특정 동작 수행을 대신 해주는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Job Scheduler.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ConfigD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: </a:t>
            </a: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RunTime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SW Configuration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Tool Option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은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H/W Feature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ConfigD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는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SW Feature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Configurator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부팅 시 각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서비스에서 선언한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DB8 schema, </a:t>
            </a: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filecache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activies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들의 설치 서비스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Notification : Toast, Alert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요청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종료의 제어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데이터를 관리 함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실제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는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LSM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담당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sysService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/Time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방송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네트워크 등 시간 정보 제공자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PDM(Physical Device Manager) : USB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장치 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(Hot Plug-in,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장치 목록 등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Peripheral Manager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센서 모니터 및 제어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(UART, GPIO, SPI, I2C)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TTS(Text to Speech) : Text to Speech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UWB (Ultra Wideband) : IEEE 802.15.4a/z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기반의 연결성을 위한 서비스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Unified Search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키워드 통합 검색 서비스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(intent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서비스와 연계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Media Indexer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저장장치의 미디어 파일의 인덱싱 서비스</a:t>
            </a:r>
            <a:endParaRPr lang="ko-KR" altLang="en-US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50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err="1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webOS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OSE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로 살펴보는 구조</a:t>
            </a:r>
            <a:endParaRPr lang="ko-KR" alt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2743200" y="3086100"/>
            <a:ext cx="13944600" cy="3735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기본적인 위치 서비스를 제공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시스템 컴포넌트와 상호 작용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Storage Access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서로 다른 스토리지 시스템의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컨텐츠에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엑세스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할 수 있는 통합 인터페이스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(USB / Cloud Storage / Network Storage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HFP (Hands Free Profile) : 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핸즈프리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서비스 기능들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Audio Focus Manager :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특정 응용 프로그램을 통해 오디오 제어에 액세스하고 오디오 리소스를 사용할 수 있는 인터페이스를 제공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BT Manager :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블루투스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장치 관리자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0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블루투스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연결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상태 정보 관리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(AVRCP / A2DP / SPP / OPP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 다양한 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Profile </a:t>
            </a:r>
            <a:r>
              <a:rPr lang="ko-KR" altLang="en-US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  <a:r>
              <a:rPr lang="en-US" altLang="ko-KR" sz="20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20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Luna Bus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7520775" y="3418177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D-Bus System</a:t>
            </a:r>
            <a:endParaRPr lang="ko-KR" altLang="en-US" sz="20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65" y="4150731"/>
            <a:ext cx="9706770" cy="411696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735019" y="8726737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Process without D-Bus</a:t>
            </a:r>
            <a:endParaRPr lang="ko-KR" altLang="en-US" sz="2000" dirty="0"/>
          </a:p>
        </p:txBody>
      </p:sp>
      <p:sp>
        <p:nvSpPr>
          <p:cNvPr id="16" name="직사각형 15"/>
          <p:cNvSpPr/>
          <p:nvPr/>
        </p:nvSpPr>
        <p:spPr>
          <a:xfrm>
            <a:off x="10681376" y="8607831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Same process with D-Bus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Luna Bus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315200" y="2933700"/>
            <a:ext cx="4010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dirty="0" smtClean="0"/>
              <a:t>Luna Bus System</a:t>
            </a:r>
            <a:r>
              <a:rPr lang="ko-KR" altLang="en-US" sz="2000" dirty="0" smtClean="0"/>
              <a:t>의 특징</a:t>
            </a:r>
            <a:endParaRPr lang="ko-KR" altLang="en-US" sz="20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590" y="4099050"/>
            <a:ext cx="6705600" cy="4620321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10515600" y="5028248"/>
            <a:ext cx="5562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비동기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(Asynchronous)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기능 지원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구독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Subsciption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기능 지원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프로세스 간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 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 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로드밸런싱</a:t>
            </a:r>
            <a:r>
              <a:rPr lang="en-US" altLang="ko-KR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(Load Balancing)</a:t>
            </a: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따른 제약 없음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다중 응답</a:t>
            </a:r>
            <a:endParaRPr lang="en-US" altLang="ko-KR" sz="20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보안 및 정책 지원</a:t>
            </a:r>
            <a:endParaRPr lang="en-US" altLang="ko-KR" sz="20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1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26350</TotalTime>
  <Words>914</Words>
  <Application>Microsoft Office PowerPoint</Application>
  <PresentationFormat>사용자 지정</PresentationFormat>
  <Paragraphs>141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LG스마트체 SemiBold</vt:lpstr>
      <vt:lpstr>LG스마트체2.0 Regular</vt:lpstr>
      <vt:lpstr>Assistant</vt:lpstr>
      <vt:lpstr>Calibri</vt:lpstr>
      <vt:lpstr>Martel Heavy</vt:lpstr>
      <vt:lpstr>LG스마트체2.0 SemiBold</vt:lpstr>
      <vt:lpstr>Assistant Semi-Bold</vt:lpstr>
      <vt:lpstr>맑은 고딕</vt:lpstr>
      <vt:lpstr>Arial</vt:lpstr>
      <vt:lpstr>LG스마트체 Regular</vt:lpstr>
      <vt:lpstr>DM Sans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 Cream Almost Dark Black Pastel Simple Minimalist Illustration All Purpose Presentation Template</dc:title>
  <dc:creator>이동훈/책임연구원/SW공학(연)SW Developer Experience파트(hooniee.lee@lge.com)</dc:creator>
  <cp:lastModifiedBy>이동훈/선임연구원/SW Documentation파트(hooniee.lee@lge.com)</cp:lastModifiedBy>
  <cp:revision>134</cp:revision>
  <dcterms:created xsi:type="dcterms:W3CDTF">2006-08-16T00:00:00Z</dcterms:created>
  <dcterms:modified xsi:type="dcterms:W3CDTF">2024-06-18T02:13:33Z</dcterms:modified>
  <dc:identifier>DAGDOHj-C7E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2024-06-11T00:46:25Z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616df022-4bb1-4f71-89ef-40c4b1379081</vt:lpwstr>
  </property>
  <property fmtid="{D5CDD505-2E9C-101B-9397-08002B2CF9AE}" pid="8" name="MSIP_Label_dd59f345-fd0b-4b4e-aba2-7c7a20c52995_ContentBits">
    <vt:lpwstr>0</vt:lpwstr>
  </property>
</Properties>
</file>